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notesViewPr>
    <p:cSldViewPr snapToGrid="0">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B6121E-2C1A-46DE-BDE9-B00D79F7EF08}" type="doc">
      <dgm:prSet loTypeId="urn:microsoft.com/office/officeart/2005/8/layout/cycle2" loCatId="cycle" qsTypeId="urn:microsoft.com/office/officeart/2005/8/quickstyle/simple1" qsCatId="simple" csTypeId="urn:microsoft.com/office/officeart/2005/8/colors/colorful4" csCatId="colorful" phldr="1"/>
      <dgm:spPr/>
      <dgm:t>
        <a:bodyPr/>
        <a:lstStyle/>
        <a:p>
          <a:endParaRPr lang="el-GR"/>
        </a:p>
      </dgm:t>
    </dgm:pt>
    <dgm:pt modelId="{689D239A-7642-4925-96CA-97A117D9D3F6}">
      <dgm:prSet phldrT="[Text]"/>
      <dgm:spPr/>
      <dgm:t>
        <a:bodyPr/>
        <a:lstStyle/>
        <a:p>
          <a:r>
            <a:rPr lang="el-GR" dirty="0"/>
            <a:t>Μας κρατάει στο έδαφος</a:t>
          </a:r>
        </a:p>
      </dgm:t>
    </dgm:pt>
    <dgm:pt modelId="{2C1D981B-C78E-4119-8230-7F6E6600BE20}" type="parTrans" cxnId="{B33B8ED5-09B6-47D2-B693-19AA26C2EF2D}">
      <dgm:prSet/>
      <dgm:spPr/>
      <dgm:t>
        <a:bodyPr/>
        <a:lstStyle/>
        <a:p>
          <a:endParaRPr lang="el-GR"/>
        </a:p>
      </dgm:t>
    </dgm:pt>
    <dgm:pt modelId="{FEA053AF-42C7-408D-91CB-EB94E5A138EE}" type="sibTrans" cxnId="{B33B8ED5-09B6-47D2-B693-19AA26C2EF2D}">
      <dgm:prSet/>
      <dgm:spPr/>
      <dgm:t>
        <a:bodyPr/>
        <a:lstStyle/>
        <a:p>
          <a:endParaRPr lang="el-GR"/>
        </a:p>
      </dgm:t>
    </dgm:pt>
    <dgm:pt modelId="{3407C1C6-2421-4ED2-9815-064605CF8A10}">
      <dgm:prSet phldrT="[Text]"/>
      <dgm:spPr/>
      <dgm:t>
        <a:bodyPr/>
        <a:lstStyle/>
        <a:p>
          <a:r>
            <a:rPr lang="el-GR" dirty="0"/>
            <a:t>Διατηρεί το φεγγάρι σε τροχιά</a:t>
          </a:r>
        </a:p>
      </dgm:t>
    </dgm:pt>
    <dgm:pt modelId="{FDC3EEB2-39CB-4443-9B42-229AC2903DD8}" type="parTrans" cxnId="{2703F6CC-1BAE-41AF-B288-2F41E4F6C7A0}">
      <dgm:prSet/>
      <dgm:spPr/>
      <dgm:t>
        <a:bodyPr/>
        <a:lstStyle/>
        <a:p>
          <a:endParaRPr lang="el-GR"/>
        </a:p>
      </dgm:t>
    </dgm:pt>
    <dgm:pt modelId="{C00A23FB-C57D-4C52-8C00-229937067CA1}" type="sibTrans" cxnId="{2703F6CC-1BAE-41AF-B288-2F41E4F6C7A0}">
      <dgm:prSet/>
      <dgm:spPr/>
      <dgm:t>
        <a:bodyPr/>
        <a:lstStyle/>
        <a:p>
          <a:endParaRPr lang="el-GR"/>
        </a:p>
      </dgm:t>
    </dgm:pt>
    <dgm:pt modelId="{D001516B-B77E-48AA-A778-6B37085541FC}">
      <dgm:prSet phldrT="[Text]"/>
      <dgm:spPr/>
      <dgm:t>
        <a:bodyPr/>
        <a:lstStyle/>
        <a:p>
          <a:r>
            <a:rPr lang="el-GR" dirty="0"/>
            <a:t>Ελέγχει τον κόσμο μας</a:t>
          </a:r>
        </a:p>
      </dgm:t>
    </dgm:pt>
    <dgm:pt modelId="{F7D57F0B-97A6-4615-A832-491B455CC6A1}" type="parTrans" cxnId="{79C2A49D-7979-4BE3-873F-0FF6B314A502}">
      <dgm:prSet/>
      <dgm:spPr/>
      <dgm:t>
        <a:bodyPr/>
        <a:lstStyle/>
        <a:p>
          <a:endParaRPr lang="el-GR"/>
        </a:p>
      </dgm:t>
    </dgm:pt>
    <dgm:pt modelId="{F4BDD93E-8890-4075-98CE-D4863806E95E}" type="sibTrans" cxnId="{79C2A49D-7979-4BE3-873F-0FF6B314A502}">
      <dgm:prSet/>
      <dgm:spPr/>
      <dgm:t>
        <a:bodyPr/>
        <a:lstStyle/>
        <a:p>
          <a:endParaRPr lang="el-GR"/>
        </a:p>
      </dgm:t>
    </dgm:pt>
    <dgm:pt modelId="{FAA8DF7A-3B00-4524-A255-FF94F0E97EA3}">
      <dgm:prSet phldrT="[Text]"/>
      <dgm:spPr/>
      <dgm:t>
        <a:bodyPr/>
        <a:lstStyle/>
        <a:p>
          <a:r>
            <a:rPr lang="el-GR" dirty="0"/>
            <a:t>Σταθερότητα των γαλαξιών</a:t>
          </a:r>
        </a:p>
      </dgm:t>
    </dgm:pt>
    <dgm:pt modelId="{E244570B-19CA-497D-9A36-6986ADE145ED}" type="parTrans" cxnId="{9FFC463F-22C2-48D0-82F8-AB405B22882B}">
      <dgm:prSet/>
      <dgm:spPr/>
      <dgm:t>
        <a:bodyPr/>
        <a:lstStyle/>
        <a:p>
          <a:endParaRPr lang="el-GR"/>
        </a:p>
      </dgm:t>
    </dgm:pt>
    <dgm:pt modelId="{BE2FAF5B-E7CD-4A3A-BB9D-23C5D35C3AA8}" type="sibTrans" cxnId="{9FFC463F-22C2-48D0-82F8-AB405B22882B}">
      <dgm:prSet/>
      <dgm:spPr/>
      <dgm:t>
        <a:bodyPr/>
        <a:lstStyle/>
        <a:p>
          <a:endParaRPr lang="el-GR"/>
        </a:p>
      </dgm:t>
    </dgm:pt>
    <dgm:pt modelId="{F1BC488B-796D-4EC0-B2F6-D2BBAAC2C01C}" type="pres">
      <dgm:prSet presAssocID="{5FB6121E-2C1A-46DE-BDE9-B00D79F7EF08}" presName="cycle" presStyleCnt="0">
        <dgm:presLayoutVars>
          <dgm:dir/>
          <dgm:resizeHandles val="exact"/>
        </dgm:presLayoutVars>
      </dgm:prSet>
      <dgm:spPr/>
      <dgm:t>
        <a:bodyPr/>
        <a:lstStyle/>
        <a:p>
          <a:endParaRPr lang="el-GR"/>
        </a:p>
      </dgm:t>
    </dgm:pt>
    <dgm:pt modelId="{FF619D67-F02B-44E5-987D-0674E064EB00}" type="pres">
      <dgm:prSet presAssocID="{689D239A-7642-4925-96CA-97A117D9D3F6}" presName="node" presStyleLbl="node1" presStyleIdx="0" presStyleCnt="4">
        <dgm:presLayoutVars>
          <dgm:bulletEnabled val="1"/>
        </dgm:presLayoutVars>
      </dgm:prSet>
      <dgm:spPr/>
      <dgm:t>
        <a:bodyPr/>
        <a:lstStyle/>
        <a:p>
          <a:endParaRPr lang="el-GR"/>
        </a:p>
      </dgm:t>
    </dgm:pt>
    <dgm:pt modelId="{7E25D9F0-CAA6-4055-BD05-FF8203F32EF9}" type="pres">
      <dgm:prSet presAssocID="{FEA053AF-42C7-408D-91CB-EB94E5A138EE}" presName="sibTrans" presStyleLbl="sibTrans2D1" presStyleIdx="0" presStyleCnt="4"/>
      <dgm:spPr/>
      <dgm:t>
        <a:bodyPr/>
        <a:lstStyle/>
        <a:p>
          <a:endParaRPr lang="el-GR"/>
        </a:p>
      </dgm:t>
    </dgm:pt>
    <dgm:pt modelId="{D000C47E-D958-4785-B0B5-BD4E66C73519}" type="pres">
      <dgm:prSet presAssocID="{FEA053AF-42C7-408D-91CB-EB94E5A138EE}" presName="connectorText" presStyleLbl="sibTrans2D1" presStyleIdx="0" presStyleCnt="4"/>
      <dgm:spPr/>
      <dgm:t>
        <a:bodyPr/>
        <a:lstStyle/>
        <a:p>
          <a:endParaRPr lang="el-GR"/>
        </a:p>
      </dgm:t>
    </dgm:pt>
    <dgm:pt modelId="{0890D399-8CBA-41A2-A349-8D06754245EB}" type="pres">
      <dgm:prSet presAssocID="{3407C1C6-2421-4ED2-9815-064605CF8A10}" presName="node" presStyleLbl="node1" presStyleIdx="1" presStyleCnt="4">
        <dgm:presLayoutVars>
          <dgm:bulletEnabled val="1"/>
        </dgm:presLayoutVars>
      </dgm:prSet>
      <dgm:spPr/>
      <dgm:t>
        <a:bodyPr/>
        <a:lstStyle/>
        <a:p>
          <a:endParaRPr lang="el-GR"/>
        </a:p>
      </dgm:t>
    </dgm:pt>
    <dgm:pt modelId="{CE3965C1-4911-469B-8456-6024F9E3B485}" type="pres">
      <dgm:prSet presAssocID="{C00A23FB-C57D-4C52-8C00-229937067CA1}" presName="sibTrans" presStyleLbl="sibTrans2D1" presStyleIdx="1" presStyleCnt="4"/>
      <dgm:spPr/>
      <dgm:t>
        <a:bodyPr/>
        <a:lstStyle/>
        <a:p>
          <a:endParaRPr lang="el-GR"/>
        </a:p>
      </dgm:t>
    </dgm:pt>
    <dgm:pt modelId="{2D11E435-9F72-41E6-8474-2022DD55B243}" type="pres">
      <dgm:prSet presAssocID="{C00A23FB-C57D-4C52-8C00-229937067CA1}" presName="connectorText" presStyleLbl="sibTrans2D1" presStyleIdx="1" presStyleCnt="4"/>
      <dgm:spPr/>
      <dgm:t>
        <a:bodyPr/>
        <a:lstStyle/>
        <a:p>
          <a:endParaRPr lang="el-GR"/>
        </a:p>
      </dgm:t>
    </dgm:pt>
    <dgm:pt modelId="{D05F7FD6-DAE7-4547-9B4B-04C5A46C5C0E}" type="pres">
      <dgm:prSet presAssocID="{D001516B-B77E-48AA-A778-6B37085541FC}" presName="node" presStyleLbl="node1" presStyleIdx="2" presStyleCnt="4">
        <dgm:presLayoutVars>
          <dgm:bulletEnabled val="1"/>
        </dgm:presLayoutVars>
      </dgm:prSet>
      <dgm:spPr/>
      <dgm:t>
        <a:bodyPr/>
        <a:lstStyle/>
        <a:p>
          <a:endParaRPr lang="el-GR"/>
        </a:p>
      </dgm:t>
    </dgm:pt>
    <dgm:pt modelId="{EA1C3753-ED43-48BE-A464-A3F58D5C9EA1}" type="pres">
      <dgm:prSet presAssocID="{F4BDD93E-8890-4075-98CE-D4863806E95E}" presName="sibTrans" presStyleLbl="sibTrans2D1" presStyleIdx="2" presStyleCnt="4"/>
      <dgm:spPr/>
      <dgm:t>
        <a:bodyPr/>
        <a:lstStyle/>
        <a:p>
          <a:endParaRPr lang="el-GR"/>
        </a:p>
      </dgm:t>
    </dgm:pt>
    <dgm:pt modelId="{4F3A74BC-C3C2-4420-B275-41FAC103FFA4}" type="pres">
      <dgm:prSet presAssocID="{F4BDD93E-8890-4075-98CE-D4863806E95E}" presName="connectorText" presStyleLbl="sibTrans2D1" presStyleIdx="2" presStyleCnt="4"/>
      <dgm:spPr/>
      <dgm:t>
        <a:bodyPr/>
        <a:lstStyle/>
        <a:p>
          <a:endParaRPr lang="el-GR"/>
        </a:p>
      </dgm:t>
    </dgm:pt>
    <dgm:pt modelId="{B788FA39-71F2-4007-B1D7-95930209EE8B}" type="pres">
      <dgm:prSet presAssocID="{FAA8DF7A-3B00-4524-A255-FF94F0E97EA3}" presName="node" presStyleLbl="node1" presStyleIdx="3" presStyleCnt="4">
        <dgm:presLayoutVars>
          <dgm:bulletEnabled val="1"/>
        </dgm:presLayoutVars>
      </dgm:prSet>
      <dgm:spPr/>
      <dgm:t>
        <a:bodyPr/>
        <a:lstStyle/>
        <a:p>
          <a:endParaRPr lang="el-GR"/>
        </a:p>
      </dgm:t>
    </dgm:pt>
    <dgm:pt modelId="{D0F1C299-61F1-49D6-9104-7C513D71103B}" type="pres">
      <dgm:prSet presAssocID="{BE2FAF5B-E7CD-4A3A-BB9D-23C5D35C3AA8}" presName="sibTrans" presStyleLbl="sibTrans2D1" presStyleIdx="3" presStyleCnt="4"/>
      <dgm:spPr/>
      <dgm:t>
        <a:bodyPr/>
        <a:lstStyle/>
        <a:p>
          <a:endParaRPr lang="el-GR"/>
        </a:p>
      </dgm:t>
    </dgm:pt>
    <dgm:pt modelId="{E4E5FDE8-B903-434B-A4F2-9196267BD94B}" type="pres">
      <dgm:prSet presAssocID="{BE2FAF5B-E7CD-4A3A-BB9D-23C5D35C3AA8}" presName="connectorText" presStyleLbl="sibTrans2D1" presStyleIdx="3" presStyleCnt="4"/>
      <dgm:spPr/>
      <dgm:t>
        <a:bodyPr/>
        <a:lstStyle/>
        <a:p>
          <a:endParaRPr lang="el-GR"/>
        </a:p>
      </dgm:t>
    </dgm:pt>
  </dgm:ptLst>
  <dgm:cxnLst>
    <dgm:cxn modelId="{9CEC78C8-1F08-4B54-81D1-01AD388CA794}" type="presOf" srcId="{C00A23FB-C57D-4C52-8C00-229937067CA1}" destId="{2D11E435-9F72-41E6-8474-2022DD55B243}" srcOrd="1" destOrd="0" presId="urn:microsoft.com/office/officeart/2005/8/layout/cycle2"/>
    <dgm:cxn modelId="{9FFC463F-22C2-48D0-82F8-AB405B22882B}" srcId="{5FB6121E-2C1A-46DE-BDE9-B00D79F7EF08}" destId="{FAA8DF7A-3B00-4524-A255-FF94F0E97EA3}" srcOrd="3" destOrd="0" parTransId="{E244570B-19CA-497D-9A36-6986ADE145ED}" sibTransId="{BE2FAF5B-E7CD-4A3A-BB9D-23C5D35C3AA8}"/>
    <dgm:cxn modelId="{AA23B2CF-A1D4-423E-916A-2E6F89376BC7}" type="presOf" srcId="{FEA053AF-42C7-408D-91CB-EB94E5A138EE}" destId="{D000C47E-D958-4785-B0B5-BD4E66C73519}" srcOrd="1" destOrd="0" presId="urn:microsoft.com/office/officeart/2005/8/layout/cycle2"/>
    <dgm:cxn modelId="{3AC0575D-353B-4130-B342-957518068548}" type="presOf" srcId="{689D239A-7642-4925-96CA-97A117D9D3F6}" destId="{FF619D67-F02B-44E5-987D-0674E064EB00}" srcOrd="0" destOrd="0" presId="urn:microsoft.com/office/officeart/2005/8/layout/cycle2"/>
    <dgm:cxn modelId="{15FAD8A9-0A07-4DB2-BCB2-D02A9E968EEA}" type="presOf" srcId="{BE2FAF5B-E7CD-4A3A-BB9D-23C5D35C3AA8}" destId="{D0F1C299-61F1-49D6-9104-7C513D71103B}" srcOrd="0" destOrd="0" presId="urn:microsoft.com/office/officeart/2005/8/layout/cycle2"/>
    <dgm:cxn modelId="{2703F6CC-1BAE-41AF-B288-2F41E4F6C7A0}" srcId="{5FB6121E-2C1A-46DE-BDE9-B00D79F7EF08}" destId="{3407C1C6-2421-4ED2-9815-064605CF8A10}" srcOrd="1" destOrd="0" parTransId="{FDC3EEB2-39CB-4443-9B42-229AC2903DD8}" sibTransId="{C00A23FB-C57D-4C52-8C00-229937067CA1}"/>
    <dgm:cxn modelId="{54932786-8888-4E04-AF9B-F55512A9A331}" type="presOf" srcId="{3407C1C6-2421-4ED2-9815-064605CF8A10}" destId="{0890D399-8CBA-41A2-A349-8D06754245EB}" srcOrd="0" destOrd="0" presId="urn:microsoft.com/office/officeart/2005/8/layout/cycle2"/>
    <dgm:cxn modelId="{E675CC50-FADE-478A-8C08-42FD03C16F22}" type="presOf" srcId="{FEA053AF-42C7-408D-91CB-EB94E5A138EE}" destId="{7E25D9F0-CAA6-4055-BD05-FF8203F32EF9}" srcOrd="0" destOrd="0" presId="urn:microsoft.com/office/officeart/2005/8/layout/cycle2"/>
    <dgm:cxn modelId="{7CBC0D1D-0CF8-44A3-97BD-C8B067363779}" type="presOf" srcId="{D001516B-B77E-48AA-A778-6B37085541FC}" destId="{D05F7FD6-DAE7-4547-9B4B-04C5A46C5C0E}" srcOrd="0" destOrd="0" presId="urn:microsoft.com/office/officeart/2005/8/layout/cycle2"/>
    <dgm:cxn modelId="{B33B8ED5-09B6-47D2-B693-19AA26C2EF2D}" srcId="{5FB6121E-2C1A-46DE-BDE9-B00D79F7EF08}" destId="{689D239A-7642-4925-96CA-97A117D9D3F6}" srcOrd="0" destOrd="0" parTransId="{2C1D981B-C78E-4119-8230-7F6E6600BE20}" sibTransId="{FEA053AF-42C7-408D-91CB-EB94E5A138EE}"/>
    <dgm:cxn modelId="{9343B32B-AAE6-4F78-904A-D148E0143276}" type="presOf" srcId="{FAA8DF7A-3B00-4524-A255-FF94F0E97EA3}" destId="{B788FA39-71F2-4007-B1D7-95930209EE8B}" srcOrd="0" destOrd="0" presId="urn:microsoft.com/office/officeart/2005/8/layout/cycle2"/>
    <dgm:cxn modelId="{79C2A49D-7979-4BE3-873F-0FF6B314A502}" srcId="{5FB6121E-2C1A-46DE-BDE9-B00D79F7EF08}" destId="{D001516B-B77E-48AA-A778-6B37085541FC}" srcOrd="2" destOrd="0" parTransId="{F7D57F0B-97A6-4615-A832-491B455CC6A1}" sibTransId="{F4BDD93E-8890-4075-98CE-D4863806E95E}"/>
    <dgm:cxn modelId="{C5C45251-9B35-4809-8EEB-841CF806C694}" type="presOf" srcId="{F4BDD93E-8890-4075-98CE-D4863806E95E}" destId="{EA1C3753-ED43-48BE-A464-A3F58D5C9EA1}" srcOrd="0" destOrd="0" presId="urn:microsoft.com/office/officeart/2005/8/layout/cycle2"/>
    <dgm:cxn modelId="{52D33521-A387-431B-96BE-00E17705505C}" type="presOf" srcId="{F4BDD93E-8890-4075-98CE-D4863806E95E}" destId="{4F3A74BC-C3C2-4420-B275-41FAC103FFA4}" srcOrd="1" destOrd="0" presId="urn:microsoft.com/office/officeart/2005/8/layout/cycle2"/>
    <dgm:cxn modelId="{38DC78E5-2783-4C5D-BDAA-89E46FBD9BDB}" type="presOf" srcId="{BE2FAF5B-E7CD-4A3A-BB9D-23C5D35C3AA8}" destId="{E4E5FDE8-B903-434B-A4F2-9196267BD94B}" srcOrd="1" destOrd="0" presId="urn:microsoft.com/office/officeart/2005/8/layout/cycle2"/>
    <dgm:cxn modelId="{D525FD4E-E9E6-419E-A1C7-E796B8AC1627}" type="presOf" srcId="{C00A23FB-C57D-4C52-8C00-229937067CA1}" destId="{CE3965C1-4911-469B-8456-6024F9E3B485}" srcOrd="0" destOrd="0" presId="urn:microsoft.com/office/officeart/2005/8/layout/cycle2"/>
    <dgm:cxn modelId="{B5E1454F-8E71-4F58-929C-6869B976185E}" type="presOf" srcId="{5FB6121E-2C1A-46DE-BDE9-B00D79F7EF08}" destId="{F1BC488B-796D-4EC0-B2F6-D2BBAAC2C01C}" srcOrd="0" destOrd="0" presId="urn:microsoft.com/office/officeart/2005/8/layout/cycle2"/>
    <dgm:cxn modelId="{A4B0C3CB-3C14-4D86-8B61-BFD89B437549}" type="presParOf" srcId="{F1BC488B-796D-4EC0-B2F6-D2BBAAC2C01C}" destId="{FF619D67-F02B-44E5-987D-0674E064EB00}" srcOrd="0" destOrd="0" presId="urn:microsoft.com/office/officeart/2005/8/layout/cycle2"/>
    <dgm:cxn modelId="{A38D7E32-0670-4143-9FAA-AC9F34F7EC2F}" type="presParOf" srcId="{F1BC488B-796D-4EC0-B2F6-D2BBAAC2C01C}" destId="{7E25D9F0-CAA6-4055-BD05-FF8203F32EF9}" srcOrd="1" destOrd="0" presId="urn:microsoft.com/office/officeart/2005/8/layout/cycle2"/>
    <dgm:cxn modelId="{458FA20C-CA24-4C43-AA65-A7A6849996EA}" type="presParOf" srcId="{7E25D9F0-CAA6-4055-BD05-FF8203F32EF9}" destId="{D000C47E-D958-4785-B0B5-BD4E66C73519}" srcOrd="0" destOrd="0" presId="urn:microsoft.com/office/officeart/2005/8/layout/cycle2"/>
    <dgm:cxn modelId="{92E586B8-8DF6-4E56-B2DD-4325BD350B55}" type="presParOf" srcId="{F1BC488B-796D-4EC0-B2F6-D2BBAAC2C01C}" destId="{0890D399-8CBA-41A2-A349-8D06754245EB}" srcOrd="2" destOrd="0" presId="urn:microsoft.com/office/officeart/2005/8/layout/cycle2"/>
    <dgm:cxn modelId="{3E90CE4A-82B6-4AA0-A603-AE9F5FE8CB2A}" type="presParOf" srcId="{F1BC488B-796D-4EC0-B2F6-D2BBAAC2C01C}" destId="{CE3965C1-4911-469B-8456-6024F9E3B485}" srcOrd="3" destOrd="0" presId="urn:microsoft.com/office/officeart/2005/8/layout/cycle2"/>
    <dgm:cxn modelId="{D6B0CF4F-1301-4EBF-9034-D750ECEDAF8D}" type="presParOf" srcId="{CE3965C1-4911-469B-8456-6024F9E3B485}" destId="{2D11E435-9F72-41E6-8474-2022DD55B243}" srcOrd="0" destOrd="0" presId="urn:microsoft.com/office/officeart/2005/8/layout/cycle2"/>
    <dgm:cxn modelId="{DEA094F0-937A-4649-9771-76961B806560}" type="presParOf" srcId="{F1BC488B-796D-4EC0-B2F6-D2BBAAC2C01C}" destId="{D05F7FD6-DAE7-4547-9B4B-04C5A46C5C0E}" srcOrd="4" destOrd="0" presId="urn:microsoft.com/office/officeart/2005/8/layout/cycle2"/>
    <dgm:cxn modelId="{FFC7D751-9916-4E2E-9990-7758A65DB285}" type="presParOf" srcId="{F1BC488B-796D-4EC0-B2F6-D2BBAAC2C01C}" destId="{EA1C3753-ED43-48BE-A464-A3F58D5C9EA1}" srcOrd="5" destOrd="0" presId="urn:microsoft.com/office/officeart/2005/8/layout/cycle2"/>
    <dgm:cxn modelId="{C1866227-AA90-45E6-903D-A0FB55660B60}" type="presParOf" srcId="{EA1C3753-ED43-48BE-A464-A3F58D5C9EA1}" destId="{4F3A74BC-C3C2-4420-B275-41FAC103FFA4}" srcOrd="0" destOrd="0" presId="urn:microsoft.com/office/officeart/2005/8/layout/cycle2"/>
    <dgm:cxn modelId="{A0CEE700-F75B-46C5-881F-F61263EBEF2F}" type="presParOf" srcId="{F1BC488B-796D-4EC0-B2F6-D2BBAAC2C01C}" destId="{B788FA39-71F2-4007-B1D7-95930209EE8B}" srcOrd="6" destOrd="0" presId="urn:microsoft.com/office/officeart/2005/8/layout/cycle2"/>
    <dgm:cxn modelId="{70D25E3D-6ED9-4D41-B1AE-F39C438740AF}" type="presParOf" srcId="{F1BC488B-796D-4EC0-B2F6-D2BBAAC2C01C}" destId="{D0F1C299-61F1-49D6-9104-7C513D71103B}" srcOrd="7" destOrd="0" presId="urn:microsoft.com/office/officeart/2005/8/layout/cycle2"/>
    <dgm:cxn modelId="{B8749359-7068-4703-8B89-96E8E7F5D327}" type="presParOf" srcId="{D0F1C299-61F1-49D6-9104-7C513D71103B}" destId="{E4E5FDE8-B903-434B-A4F2-9196267BD94B}"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19D67-F02B-44E5-987D-0674E064EB00}">
      <dsp:nvSpPr>
        <dsp:cNvPr id="0" name=""/>
        <dsp:cNvSpPr/>
      </dsp:nvSpPr>
      <dsp:spPr>
        <a:xfrm>
          <a:off x="4761755" y="830"/>
          <a:ext cx="1449288" cy="1449288"/>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t>Μας κρατάει στο έδαφος</a:t>
          </a:r>
        </a:p>
      </dsp:txBody>
      <dsp:txXfrm>
        <a:off x="4973998" y="213073"/>
        <a:ext cx="1024802" cy="1024802"/>
      </dsp:txXfrm>
    </dsp:sp>
    <dsp:sp modelId="{7E25D9F0-CAA6-4055-BD05-FF8203F32EF9}">
      <dsp:nvSpPr>
        <dsp:cNvPr id="0" name=""/>
        <dsp:cNvSpPr/>
      </dsp:nvSpPr>
      <dsp:spPr>
        <a:xfrm rot="2700000">
          <a:off x="6055318" y="1241970"/>
          <a:ext cx="384289" cy="489134"/>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l-GR" sz="1100" kern="1200"/>
        </a:p>
      </dsp:txBody>
      <dsp:txXfrm>
        <a:off x="6072201" y="1299037"/>
        <a:ext cx="269002" cy="293480"/>
      </dsp:txXfrm>
    </dsp:sp>
    <dsp:sp modelId="{0890D399-8CBA-41A2-A349-8D06754245EB}">
      <dsp:nvSpPr>
        <dsp:cNvPr id="0" name=""/>
        <dsp:cNvSpPr/>
      </dsp:nvSpPr>
      <dsp:spPr>
        <a:xfrm>
          <a:off x="6299262" y="1538337"/>
          <a:ext cx="1449288" cy="1449288"/>
        </a:xfrm>
        <a:prstGeom prst="ellipse">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t>Διατηρεί το φεγγάρι σε τροχιά</a:t>
          </a:r>
        </a:p>
      </dsp:txBody>
      <dsp:txXfrm>
        <a:off x="6511505" y="1750580"/>
        <a:ext cx="1024802" cy="1024802"/>
      </dsp:txXfrm>
    </dsp:sp>
    <dsp:sp modelId="{CE3965C1-4911-469B-8456-6024F9E3B485}">
      <dsp:nvSpPr>
        <dsp:cNvPr id="0" name=""/>
        <dsp:cNvSpPr/>
      </dsp:nvSpPr>
      <dsp:spPr>
        <a:xfrm rot="8100000">
          <a:off x="6070699" y="2779476"/>
          <a:ext cx="384289" cy="489134"/>
        </a:xfrm>
        <a:prstGeom prst="rightArrow">
          <a:avLst>
            <a:gd name="adj1" fmla="val 60000"/>
            <a:gd name="adj2" fmla="val 50000"/>
          </a:avLst>
        </a:prstGeom>
        <a:solidFill>
          <a:schemeClr val="accent4">
            <a:hueOff val="-1488257"/>
            <a:satOff val="8966"/>
            <a:lumOff val="71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l-GR" sz="1100" kern="1200"/>
        </a:p>
      </dsp:txBody>
      <dsp:txXfrm rot="10800000">
        <a:off x="6169103" y="2836543"/>
        <a:ext cx="269002" cy="293480"/>
      </dsp:txXfrm>
    </dsp:sp>
    <dsp:sp modelId="{D05F7FD6-DAE7-4547-9B4B-04C5A46C5C0E}">
      <dsp:nvSpPr>
        <dsp:cNvPr id="0" name=""/>
        <dsp:cNvSpPr/>
      </dsp:nvSpPr>
      <dsp:spPr>
        <a:xfrm>
          <a:off x="4761755" y="3075843"/>
          <a:ext cx="1449288" cy="1449288"/>
        </a:xfrm>
        <a:prstGeom prst="ellipse">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t>Ελέγχει τον κόσμο μας</a:t>
          </a:r>
        </a:p>
      </dsp:txBody>
      <dsp:txXfrm>
        <a:off x="4973998" y="3288086"/>
        <a:ext cx="1024802" cy="1024802"/>
      </dsp:txXfrm>
    </dsp:sp>
    <dsp:sp modelId="{EA1C3753-ED43-48BE-A464-A3F58D5C9EA1}">
      <dsp:nvSpPr>
        <dsp:cNvPr id="0" name=""/>
        <dsp:cNvSpPr/>
      </dsp:nvSpPr>
      <dsp:spPr>
        <a:xfrm rot="13500000">
          <a:off x="4533192" y="2794857"/>
          <a:ext cx="384289" cy="489134"/>
        </a:xfrm>
        <a:prstGeom prst="rightArrow">
          <a:avLst>
            <a:gd name="adj1" fmla="val 60000"/>
            <a:gd name="adj2" fmla="val 50000"/>
          </a:avLst>
        </a:prstGeom>
        <a:solidFill>
          <a:schemeClr val="accent4">
            <a:hueOff val="-2976513"/>
            <a:satOff val="17933"/>
            <a:lumOff val="14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l-GR" sz="1100" kern="1200"/>
        </a:p>
      </dsp:txBody>
      <dsp:txXfrm rot="10800000">
        <a:off x="4631596" y="2933444"/>
        <a:ext cx="269002" cy="293480"/>
      </dsp:txXfrm>
    </dsp:sp>
    <dsp:sp modelId="{B788FA39-71F2-4007-B1D7-95930209EE8B}">
      <dsp:nvSpPr>
        <dsp:cNvPr id="0" name=""/>
        <dsp:cNvSpPr/>
      </dsp:nvSpPr>
      <dsp:spPr>
        <a:xfrm>
          <a:off x="3224249" y="1538337"/>
          <a:ext cx="1449288" cy="1449288"/>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l-GR" sz="1400" kern="1200" dirty="0"/>
            <a:t>Σταθερότητα των γαλαξιών</a:t>
          </a:r>
        </a:p>
      </dsp:txBody>
      <dsp:txXfrm>
        <a:off x="3436492" y="1750580"/>
        <a:ext cx="1024802" cy="1024802"/>
      </dsp:txXfrm>
    </dsp:sp>
    <dsp:sp modelId="{D0F1C299-61F1-49D6-9104-7C513D71103B}">
      <dsp:nvSpPr>
        <dsp:cNvPr id="0" name=""/>
        <dsp:cNvSpPr/>
      </dsp:nvSpPr>
      <dsp:spPr>
        <a:xfrm rot="18900000">
          <a:off x="4517811" y="1257351"/>
          <a:ext cx="384289" cy="489134"/>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l-GR" sz="1100" kern="1200"/>
        </a:p>
      </dsp:txBody>
      <dsp:txXfrm>
        <a:off x="4534694" y="1395938"/>
        <a:ext cx="269002" cy="29348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6B63EA-DA38-4E4C-ABA1-2E17449B62EC}" type="datetimeFigureOut">
              <a:rPr lang="el-GR" smtClean="0"/>
              <a:t>23/4/2018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a:t>
            </a:r>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AAB2FE-974F-405A-938C-615D6125211A}" type="slidenum">
              <a:rPr lang="el-GR" smtClean="0"/>
              <a:t>‹#›</a:t>
            </a:fld>
            <a:endParaRPr lang="el-GR"/>
          </a:p>
        </p:txBody>
      </p:sp>
    </p:spTree>
    <p:extLst>
      <p:ext uri="{BB962C8B-B14F-4D97-AF65-F5344CB8AC3E}">
        <p14:creationId xmlns:p14="http://schemas.microsoft.com/office/powerpoint/2010/main" val="89912040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DE665-BF7A-404B-9004-EB8BA171C2B0}"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Η Βαρύτητα</a:t>
            </a: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241088-D2AC-4DE3-9FE8-305BEA929C8E}" type="slidenum">
              <a:rPr lang="el-GR" smtClean="0"/>
              <a:t>‹#›</a:t>
            </a:fld>
            <a:endParaRPr lang="el-GR"/>
          </a:p>
        </p:txBody>
      </p:sp>
    </p:spTree>
    <p:extLst>
      <p:ext uri="{BB962C8B-B14F-4D97-AF65-F5344CB8AC3E}">
        <p14:creationId xmlns:p14="http://schemas.microsoft.com/office/powerpoint/2010/main" val="198270231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26241088-D2AC-4DE3-9FE8-305BEA929C8E}" type="slidenum">
              <a:rPr lang="el-GR" smtClean="0"/>
              <a:t>1</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4026427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5" name="Θέση υποσέλιδου 4"/>
          <p:cNvSpPr>
            <a:spLocks noGrp="1"/>
          </p:cNvSpPr>
          <p:nvPr>
            <p:ph type="ftr" sz="quarter" idx="11"/>
          </p:nvPr>
        </p:nvSpPr>
        <p:spPr>
          <a:xfrm>
            <a:off x="1430494" y="6492875"/>
            <a:ext cx="3860800" cy="365125"/>
          </a:xfrm>
        </p:spPr>
        <p:txBody>
          <a:bodyPr/>
          <a:lstStyle/>
          <a:p>
            <a:r>
              <a:rPr lang="el-GR" smtClean="0"/>
              <a:t>Η Βαρύτητα</a:t>
            </a:r>
            <a:endParaRPr lang="el-GR" dirty="0"/>
          </a:p>
        </p:txBody>
      </p:sp>
      <p:sp>
        <p:nvSpPr>
          <p:cNvPr id="6" name="Θέση αριθμού διαφάνειας 5"/>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41965987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609600" y="1600203"/>
            <a:ext cx="10972800" cy="4525963"/>
          </a:xfrm>
          <a:prstGeom prst="rect">
            <a:avLst/>
          </a:prstGeo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11697583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11785600" y="274641"/>
            <a:ext cx="36576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12800" y="274641"/>
            <a:ext cx="10769600" cy="5851525"/>
          </a:xfrm>
          <a:prstGeom prst="rect">
            <a:avLst/>
          </a:prstGeo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24097344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a:xfrm>
            <a:off x="609600" y="1600203"/>
            <a:ext cx="10972800" cy="4525963"/>
          </a:xfrm>
          <a:prstGeom prst="rect">
            <a:avLst/>
          </a:prstGeo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3247483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963084" y="4406903"/>
            <a:ext cx="103632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5300924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12800" y="1600203"/>
            <a:ext cx="7213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8229600" y="1600203"/>
            <a:ext cx="7213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25672524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274638"/>
            <a:ext cx="10972800" cy="1143000"/>
          </a:xfrm>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93369"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93369"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17862576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75477385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2372168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2" y="273050"/>
            <a:ext cx="4011084"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4766733" y="273053"/>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609602"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14328438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2389717" y="4800600"/>
            <a:ext cx="73152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A796D8B-BD5B-4159-A96D-FA322E5355A7}" type="slidenum">
              <a:rPr lang="el-GR" smtClean="0"/>
              <a:t>‹#›</a:t>
            </a:fld>
            <a:endParaRPr lang="el-GR"/>
          </a:p>
        </p:txBody>
      </p:sp>
    </p:spTree>
    <p:extLst>
      <p:ext uri="{BB962C8B-B14F-4D97-AF65-F5344CB8AC3E}">
        <p14:creationId xmlns:p14="http://schemas.microsoft.com/office/powerpoint/2010/main" val="27097205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5" name="Θέση υποσέλιδου 4"/>
          <p:cNvSpPr>
            <a:spLocks noGrp="1"/>
          </p:cNvSpPr>
          <p:nvPr>
            <p:ph type="ftr" sz="quarter" idx="3"/>
          </p:nvPr>
        </p:nvSpPr>
        <p:spPr>
          <a:xfrm>
            <a:off x="1155364" y="649287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dirty="0"/>
          </a:p>
        </p:txBody>
      </p:sp>
      <p:sp>
        <p:nvSpPr>
          <p:cNvPr id="6" name="Θέση αριθμού διαφάνειας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96D8B-BD5B-4159-A96D-FA322E5355A7}" type="slidenum">
              <a:rPr lang="el-GR" smtClean="0"/>
              <a:t>‹#›</a:t>
            </a:fld>
            <a:endParaRPr lang="el-GR" dirty="0"/>
          </a:p>
        </p:txBody>
      </p:sp>
      <p:sp>
        <p:nvSpPr>
          <p:cNvPr id="7" name="Ορθογώνιο 6"/>
          <p:cNvSpPr/>
          <p:nvPr userDrawn="1"/>
        </p:nvSpPr>
        <p:spPr>
          <a:xfrm>
            <a:off x="0" y="0"/>
            <a:ext cx="12192000" cy="14859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pic>
        <p:nvPicPr>
          <p:cNvPr id="8" name="Εικόνα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2041071" cy="1114532"/>
          </a:xfrm>
          <a:prstGeom prst="rect">
            <a:avLst/>
          </a:prstGeom>
        </p:spPr>
      </p:pic>
      <p:sp>
        <p:nvSpPr>
          <p:cNvPr id="9" name="Τίτλος 1"/>
          <p:cNvSpPr txBox="1">
            <a:spLocks/>
          </p:cNvSpPr>
          <p:nvPr userDrawn="1"/>
        </p:nvSpPr>
        <p:spPr>
          <a:xfrm>
            <a:off x="712099" y="258945"/>
            <a:ext cx="5712976" cy="962951"/>
          </a:xfrm>
          <a:prstGeom prst="rect">
            <a:avLst/>
          </a:prstGeom>
        </p:spPr>
        <p:txBody>
          <a:bodyPr>
            <a:normAutofit/>
          </a:bodyPr>
          <a:lstStyle>
            <a:lvl1pPr marL="0" marR="0" indent="0" algn="ctr" defTabSz="914400" rtl="0" eaLnBrk="1" fontAlgn="auto" latinLnBrk="0" hangingPunct="1">
              <a:lnSpc>
                <a:spcPct val="100000"/>
              </a:lnSpc>
              <a:spcBef>
                <a:spcPct val="0"/>
              </a:spcBef>
              <a:spcAft>
                <a:spcPts val="0"/>
              </a:spcAft>
              <a:buClrTx/>
              <a:buSzTx/>
              <a:buFontTx/>
              <a:buNone/>
              <a:tabLst/>
              <a:defRPr sz="1200" kern="1200">
                <a:solidFill>
                  <a:schemeClr val="bg1"/>
                </a:solidFill>
                <a:latin typeface="+mj-lt"/>
                <a:ea typeface="+mj-ea"/>
                <a:cs typeface="+mj-cs"/>
              </a:defRPr>
            </a:lvl1pPr>
          </a:lstStyle>
          <a:p>
            <a:r>
              <a:rPr lang="el-GR" i="1" dirty="0" smtClean="0"/>
              <a:t>Παιδαγωγικό Τμήμα Δημοτικής Εκπαίδευσης</a:t>
            </a:r>
            <a:r>
              <a:rPr lang="el-GR" dirty="0" smtClean="0"/>
              <a:t/>
            </a:r>
            <a:br>
              <a:rPr lang="el-GR" dirty="0" smtClean="0"/>
            </a:br>
            <a:endParaRPr lang="el-GR" dirty="0" smtClean="0"/>
          </a:p>
        </p:txBody>
      </p:sp>
      <p:pic>
        <p:nvPicPr>
          <p:cNvPr id="10" name="Εικόνα 9"/>
          <p:cNvPicPr>
            <a:picLocks noChangeAspect="1"/>
          </p:cNvPicPr>
          <p:nvPr userDrawn="1"/>
        </p:nvPicPr>
        <p:blipFill rotWithShape="1">
          <a:blip r:embed="rId14">
            <a:extLst>
              <a:ext uri="{28A0092B-C50C-407E-A947-70E740481C1C}">
                <a14:useLocalDpi xmlns:a14="http://schemas.microsoft.com/office/drawing/2010/main" val="0"/>
              </a:ext>
            </a:extLst>
          </a:blip>
          <a:srcRect b="5448"/>
          <a:stretch/>
        </p:blipFill>
        <p:spPr>
          <a:xfrm>
            <a:off x="2722" y="5047548"/>
            <a:ext cx="1736271" cy="1810451"/>
          </a:xfrm>
          <a:prstGeom prst="rect">
            <a:avLst/>
          </a:prstGeom>
        </p:spPr>
      </p:pic>
    </p:spTree>
    <p:extLst>
      <p:ext uri="{BB962C8B-B14F-4D97-AF65-F5344CB8AC3E}">
        <p14:creationId xmlns:p14="http://schemas.microsoft.com/office/powerpoint/2010/main" val="390512498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40E61A-8267-464B-BA11-FB93B233108E}"/>
              </a:ext>
            </a:extLst>
          </p:cNvPr>
          <p:cNvSpPr>
            <a:spLocks noGrp="1"/>
          </p:cNvSpPr>
          <p:nvPr>
            <p:ph type="ctrTitle" idx="4294967295"/>
          </p:nvPr>
        </p:nvSpPr>
        <p:spPr>
          <a:xfrm>
            <a:off x="1473948" y="-777420"/>
            <a:ext cx="9144000" cy="3300186"/>
          </a:xfrm>
        </p:spPr>
        <p:txBody>
          <a:bodyPr/>
          <a:lstStyle/>
          <a:p>
            <a:r>
              <a:rPr lang="el-GR" dirty="0">
                <a:solidFill>
                  <a:schemeClr val="bg1"/>
                </a:solidFill>
              </a:rPr>
              <a:t>Η </a:t>
            </a:r>
            <a:r>
              <a:rPr lang="el-GR" dirty="0" smtClean="0">
                <a:solidFill>
                  <a:schemeClr val="bg1"/>
                </a:solidFill>
              </a:rPr>
              <a:t>ΒΑΡΥΤΗΤΑ</a:t>
            </a:r>
            <a:endParaRPr lang="el-GR" dirty="0">
              <a:solidFill>
                <a:schemeClr val="bg1"/>
              </a:solidFill>
            </a:endParaRPr>
          </a:p>
        </p:txBody>
      </p:sp>
      <p:sp>
        <p:nvSpPr>
          <p:cNvPr id="3" name="Subtitle 2">
            <a:extLst>
              <a:ext uri="{FF2B5EF4-FFF2-40B4-BE49-F238E27FC236}">
                <a16:creationId xmlns="" xmlns:a16="http://schemas.microsoft.com/office/drawing/2014/main" id="{152F28A1-58FA-4F4C-AD85-8117E6E48F68}"/>
              </a:ext>
            </a:extLst>
          </p:cNvPr>
          <p:cNvSpPr>
            <a:spLocks noGrp="1"/>
          </p:cNvSpPr>
          <p:nvPr>
            <p:ph type="subTitle" idx="1"/>
          </p:nvPr>
        </p:nvSpPr>
        <p:spPr>
          <a:xfrm>
            <a:off x="1524000" y="3734559"/>
            <a:ext cx="9144000" cy="1655762"/>
          </a:xfrm>
        </p:spPr>
        <p:txBody>
          <a:bodyPr>
            <a:normAutofit/>
          </a:bodyPr>
          <a:lstStyle/>
          <a:p>
            <a:r>
              <a:rPr lang="el-GR" sz="1800" dirty="0">
                <a:solidFill>
                  <a:schemeClr val="tx1"/>
                </a:solidFill>
              </a:rPr>
              <a:t>Αναστασία Πολυμερά 4508</a:t>
            </a:r>
          </a:p>
        </p:txBody>
      </p:sp>
      <p:sp>
        <p:nvSpPr>
          <p:cNvPr id="4" name="Θέση αριθμού διαφάνειας 3"/>
          <p:cNvSpPr>
            <a:spLocks noGrp="1"/>
          </p:cNvSpPr>
          <p:nvPr>
            <p:ph type="sldNum" sz="quarter" idx="12"/>
          </p:nvPr>
        </p:nvSpPr>
        <p:spPr/>
        <p:txBody>
          <a:bodyPr/>
          <a:lstStyle/>
          <a:p>
            <a:fld id="{6A796D8B-BD5B-4159-A96D-FA322E5355A7}" type="slidenum">
              <a:rPr lang="el-GR" smtClean="0"/>
              <a:t>1</a:t>
            </a:fld>
            <a:endParaRPr lang="el-GR"/>
          </a:p>
        </p:txBody>
      </p:sp>
      <p:pic>
        <p:nvPicPr>
          <p:cNvPr id="5" name="Εικόνα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041071" cy="1114532"/>
          </a:xfrm>
          <a:prstGeom prst="rect">
            <a:avLst/>
          </a:prstGeom>
        </p:spPr>
      </p:pic>
      <p:pic>
        <p:nvPicPr>
          <p:cNvPr id="6" name="Εικόνα 5"/>
          <p:cNvPicPr>
            <a:picLocks noChangeAspect="1"/>
          </p:cNvPicPr>
          <p:nvPr/>
        </p:nvPicPr>
        <p:blipFill rotWithShape="1">
          <a:blip r:embed="rId4">
            <a:extLst>
              <a:ext uri="{28A0092B-C50C-407E-A947-70E740481C1C}">
                <a14:useLocalDpi xmlns:a14="http://schemas.microsoft.com/office/drawing/2010/main" val="0"/>
              </a:ext>
            </a:extLst>
          </a:blip>
          <a:srcRect b="5448"/>
          <a:stretch/>
        </p:blipFill>
        <p:spPr>
          <a:xfrm>
            <a:off x="2722" y="5047548"/>
            <a:ext cx="1736271" cy="1810451"/>
          </a:xfrm>
          <a:prstGeom prst="rect">
            <a:avLst/>
          </a:prstGeom>
        </p:spPr>
      </p:pic>
      <p:sp>
        <p:nvSpPr>
          <p:cNvPr id="8" name="Θέση υποσέλιδου 7"/>
          <p:cNvSpPr>
            <a:spLocks noGrp="1"/>
          </p:cNvSpPr>
          <p:nvPr>
            <p:ph type="ftr" sz="quarter" idx="11"/>
          </p:nvPr>
        </p:nvSpPr>
        <p:spPr/>
        <p:txBody>
          <a:bodyPr/>
          <a:lstStyle/>
          <a:p>
            <a:r>
              <a:rPr lang="el-GR" smtClean="0"/>
              <a:t>Η Βαρύτητα</a:t>
            </a:r>
            <a:endParaRPr lang="el-GR" dirty="0"/>
          </a:p>
        </p:txBody>
      </p:sp>
    </p:spTree>
    <p:extLst>
      <p:ext uri="{BB962C8B-B14F-4D97-AF65-F5344CB8AC3E}">
        <p14:creationId xmlns:p14="http://schemas.microsoft.com/office/powerpoint/2010/main" val="3023417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096D1C-721A-43F2-981C-1BCC828F25A3}"/>
              </a:ext>
            </a:extLst>
          </p:cNvPr>
          <p:cNvSpPr>
            <a:spLocks noGrp="1"/>
          </p:cNvSpPr>
          <p:nvPr>
            <p:ph type="title"/>
          </p:nvPr>
        </p:nvSpPr>
        <p:spPr/>
        <p:txBody>
          <a:bodyPr/>
          <a:lstStyle/>
          <a:p>
            <a:pPr algn="ctr"/>
            <a:r>
              <a:rPr lang="el-GR" dirty="0"/>
              <a:t>Η Βαρύτητα</a:t>
            </a:r>
          </a:p>
        </p:txBody>
      </p:sp>
      <p:sp>
        <p:nvSpPr>
          <p:cNvPr id="3" name="Content Placeholder 2">
            <a:extLst>
              <a:ext uri="{FF2B5EF4-FFF2-40B4-BE49-F238E27FC236}">
                <a16:creationId xmlns="" xmlns:a16="http://schemas.microsoft.com/office/drawing/2014/main" id="{817662A5-D2B0-41AF-9320-59C1D3F5FBBC}"/>
              </a:ext>
            </a:extLst>
          </p:cNvPr>
          <p:cNvSpPr>
            <a:spLocks noGrp="1"/>
          </p:cNvSpPr>
          <p:nvPr>
            <p:ph idx="1"/>
          </p:nvPr>
        </p:nvSpPr>
        <p:spPr/>
        <p:txBody>
          <a:bodyPr>
            <a:normAutofit lnSpcReduction="10000"/>
          </a:bodyPr>
          <a:lstStyle/>
          <a:p>
            <a:pPr marL="0" indent="0">
              <a:buNone/>
            </a:pPr>
            <a:r>
              <a:rPr lang="el-GR" dirty="0"/>
              <a:t>Τι είναι η βαρύτητα;</a:t>
            </a:r>
          </a:p>
          <a:p>
            <a:pPr marL="0" indent="0">
              <a:buNone/>
            </a:pPr>
            <a:r>
              <a:rPr lang="el-GR" dirty="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sp>
        <p:nvSpPr>
          <p:cNvPr id="4" name="Ορθογώνιο 3"/>
          <p:cNvSpPr/>
          <p:nvPr/>
        </p:nvSpPr>
        <p:spPr>
          <a:xfrm>
            <a:off x="0" y="0"/>
            <a:ext cx="12192000" cy="14859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4400" dirty="0" smtClean="0"/>
              <a:t>Η Βαρύτητα</a:t>
            </a:r>
            <a:endParaRPr lang="el-GR" sz="4400" dirty="0"/>
          </a:p>
        </p:txBody>
      </p:sp>
      <p:sp>
        <p:nvSpPr>
          <p:cNvPr id="5" name="Θέση αριθμού διαφάνειας 4"/>
          <p:cNvSpPr>
            <a:spLocks noGrp="1"/>
          </p:cNvSpPr>
          <p:nvPr>
            <p:ph type="sldNum" sz="quarter" idx="12"/>
          </p:nvPr>
        </p:nvSpPr>
        <p:spPr/>
        <p:txBody>
          <a:bodyPr/>
          <a:lstStyle/>
          <a:p>
            <a:fld id="{6A796D8B-BD5B-4159-A96D-FA322E5355A7}" type="slidenum">
              <a:rPr lang="el-GR" smtClean="0"/>
              <a:t>2</a:t>
            </a:fld>
            <a:endParaRPr lang="el-GR"/>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041071" cy="1114532"/>
          </a:xfrm>
          <a:prstGeom prst="rect">
            <a:avLst/>
          </a:prstGeom>
        </p:spPr>
      </p:pic>
      <p:sp>
        <p:nvSpPr>
          <p:cNvPr id="7" name="Τίτλος 1"/>
          <p:cNvSpPr txBox="1">
            <a:spLocks/>
          </p:cNvSpPr>
          <p:nvPr/>
        </p:nvSpPr>
        <p:spPr>
          <a:xfrm>
            <a:off x="712099" y="0"/>
            <a:ext cx="5712976" cy="906308"/>
          </a:xfrm>
          <a:prstGeom prst="rect">
            <a:avLst/>
          </a:prstGeom>
        </p:spPr>
        <p:txBody>
          <a:bodyPr vert="horz" lIns="91440" tIns="45720" rIns="91440" bIns="45720" rtlCol="0" anchor="ctr">
            <a:normAutofit/>
          </a:bodyPr>
          <a:lstStyle>
            <a:lvl1pPr marL="0" marR="0" indent="0" algn="ctr" defTabSz="914400" rtl="0" eaLnBrk="1" fontAlgn="auto" latinLnBrk="0" hangingPunct="1">
              <a:lnSpc>
                <a:spcPct val="100000"/>
              </a:lnSpc>
              <a:spcBef>
                <a:spcPct val="0"/>
              </a:spcBef>
              <a:spcAft>
                <a:spcPts val="0"/>
              </a:spcAft>
              <a:buClrTx/>
              <a:buSzTx/>
              <a:buFontTx/>
              <a:buNone/>
              <a:tabLst/>
              <a:defRPr sz="1200" kern="1200">
                <a:solidFill>
                  <a:schemeClr val="bg1"/>
                </a:solidFill>
                <a:latin typeface="+mj-lt"/>
                <a:ea typeface="+mj-ea"/>
                <a:cs typeface="+mj-cs"/>
              </a:defRPr>
            </a:lvl1pPr>
          </a:lstStyle>
          <a:p>
            <a:r>
              <a:rPr lang="el-GR" i="1" dirty="0" smtClean="0"/>
              <a:t>Παιδαγωγικό Τμήμα Δημοτικής Εκπαίδευσης</a:t>
            </a:r>
            <a:r>
              <a:rPr lang="el-GR" dirty="0" smtClean="0"/>
              <a:t/>
            </a:r>
            <a:br>
              <a:rPr lang="el-GR" dirty="0" smtClean="0"/>
            </a:br>
            <a:endParaRPr lang="el-GR" dirty="0" smtClean="0"/>
          </a:p>
        </p:txBody>
      </p:sp>
      <p:sp>
        <p:nvSpPr>
          <p:cNvPr id="9" name="Θέση υποσέλιδου 8"/>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1736444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25C54B-0E0C-4527-A699-0B57E401C46D}"/>
              </a:ext>
            </a:extLst>
          </p:cNvPr>
          <p:cNvSpPr>
            <a:spLocks noGrp="1"/>
          </p:cNvSpPr>
          <p:nvPr>
            <p:ph type="title"/>
          </p:nvPr>
        </p:nvSpPr>
        <p:spPr/>
        <p:txBody>
          <a:bodyPr>
            <a:normAutofit/>
          </a:bodyPr>
          <a:lstStyle/>
          <a:p>
            <a:r>
              <a:rPr lang="el-GR" dirty="0" smtClean="0">
                <a:solidFill>
                  <a:schemeClr val="bg1"/>
                </a:solidFill>
              </a:rPr>
              <a:t>Ποιος ανακάλυψε την Βαρύτητα;</a:t>
            </a:r>
            <a:endParaRPr lang="el-GR" dirty="0"/>
          </a:p>
        </p:txBody>
      </p:sp>
      <p:sp>
        <p:nvSpPr>
          <p:cNvPr id="3" name="Content Placeholder 2">
            <a:extLst>
              <a:ext uri="{FF2B5EF4-FFF2-40B4-BE49-F238E27FC236}">
                <a16:creationId xmlns="" xmlns:a16="http://schemas.microsoft.com/office/drawing/2014/main" id="{72D2A6A8-E656-4338-A5B2-9645546CB99C}"/>
              </a:ext>
            </a:extLst>
          </p:cNvPr>
          <p:cNvSpPr>
            <a:spLocks noGrp="1"/>
          </p:cNvSpPr>
          <p:nvPr>
            <p:ph idx="1"/>
          </p:nvPr>
        </p:nvSpPr>
        <p:spPr/>
        <p:txBody>
          <a:bodyPr>
            <a:normAutofit lnSpcReduction="10000"/>
          </a:bodyPr>
          <a:lstStyle/>
          <a:p>
            <a:pPr marL="0" indent="0">
              <a:buNone/>
            </a:pPr>
            <a:r>
              <a:rPr lang="el-GR" dirty="0"/>
              <a:t>Το 1666, λέει ο θρύλος, ένας  23-χρονος καθόταν στον κήπο του σπιτιού του στο Woolsthorpe της Αγγλίας και ατενίζοντας πάνω στο φεγγάρι, είδε ένα μήλο να πέφτει από ένα δέντρο στο έδαφος. Ο νεαρός, βέβαια, ήταν 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a:t>
            </a:r>
          </a:p>
        </p:txBody>
      </p:sp>
      <p:sp>
        <p:nvSpPr>
          <p:cNvPr id="4" name="Θέση αριθμού διαφάνειας 3"/>
          <p:cNvSpPr>
            <a:spLocks noGrp="1"/>
          </p:cNvSpPr>
          <p:nvPr>
            <p:ph type="sldNum" sz="quarter" idx="12"/>
          </p:nvPr>
        </p:nvSpPr>
        <p:spPr/>
        <p:txBody>
          <a:bodyPr/>
          <a:lstStyle/>
          <a:p>
            <a:fld id="{6A796D8B-BD5B-4159-A96D-FA322E5355A7}" type="slidenum">
              <a:rPr lang="el-GR" smtClean="0"/>
              <a:t>3</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1175008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059F0D-7947-4962-B44A-9B2B57D515C8}"/>
              </a:ext>
            </a:extLst>
          </p:cNvPr>
          <p:cNvSpPr>
            <a:spLocks noGrp="1"/>
          </p:cNvSpPr>
          <p:nvPr>
            <p:ph type="title"/>
          </p:nvPr>
        </p:nvSpPr>
        <p:spPr>
          <a:xfrm>
            <a:off x="634094" y="498021"/>
            <a:ext cx="10972800" cy="846137"/>
          </a:xfrm>
        </p:spPr>
        <p:txBody>
          <a:bodyPr>
            <a:normAutofit/>
          </a:bodyPr>
          <a:lstStyle/>
          <a:p>
            <a:r>
              <a:rPr lang="el-GR" dirty="0" smtClean="0">
                <a:solidFill>
                  <a:schemeClr val="bg1"/>
                </a:solidFill>
              </a:rPr>
              <a:t>         Πως μας επηρεάζει η Βαρύτητα;</a:t>
            </a:r>
            <a:endParaRPr lang="el-GR" dirty="0"/>
          </a:p>
        </p:txBody>
      </p:sp>
      <p:graphicFrame>
        <p:nvGraphicFramePr>
          <p:cNvPr id="4" name="Content Placeholder 3">
            <a:extLst>
              <a:ext uri="{FF2B5EF4-FFF2-40B4-BE49-F238E27FC236}">
                <a16:creationId xmlns="" xmlns:a16="http://schemas.microsoft.com/office/drawing/2014/main" id="{93C287B0-C5D3-465C-9F9C-6914A74609DB}"/>
              </a:ext>
            </a:extLst>
          </p:cNvPr>
          <p:cNvGraphicFramePr>
            <a:graphicFrameLocks noGrp="1"/>
          </p:cNvGraphicFramePr>
          <p:nvPr>
            <p:ph idx="1"/>
            <p:extLst>
              <p:ext uri="{D42A27DB-BD31-4B8C-83A1-F6EECF244321}">
                <p14:modId xmlns:p14="http://schemas.microsoft.com/office/powerpoint/2010/main" val="1640244442"/>
              </p:ext>
            </p:extLst>
          </p:nvPr>
        </p:nvGraphicFramePr>
        <p:xfrm>
          <a:off x="609600" y="1600200"/>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Θέση αριθμού διαφάνειας 2"/>
          <p:cNvSpPr>
            <a:spLocks noGrp="1"/>
          </p:cNvSpPr>
          <p:nvPr>
            <p:ph type="sldNum" sz="quarter" idx="12"/>
          </p:nvPr>
        </p:nvSpPr>
        <p:spPr/>
        <p:txBody>
          <a:bodyPr/>
          <a:lstStyle/>
          <a:p>
            <a:fld id="{6A796D8B-BD5B-4159-A96D-FA322E5355A7}" type="slidenum">
              <a:rPr lang="el-GR" smtClean="0"/>
              <a:t>4</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342711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F7EC2C1-B128-435E-A3B4-B7FB87BBF562}"/>
              </a:ext>
            </a:extLst>
          </p:cNvPr>
          <p:cNvSpPr>
            <a:spLocks noGrp="1"/>
          </p:cNvSpPr>
          <p:nvPr>
            <p:ph type="title"/>
          </p:nvPr>
        </p:nvSpPr>
        <p:spPr/>
        <p:txBody>
          <a:bodyPr/>
          <a:lstStyle/>
          <a:p>
            <a:r>
              <a:rPr lang="el-GR" dirty="0" smtClean="0">
                <a:solidFill>
                  <a:schemeClr val="bg1"/>
                </a:solidFill>
              </a:rPr>
              <a:t> Η Βαρύτητα στη Σελήνη</a:t>
            </a:r>
            <a:endParaRPr lang="el-GR" dirty="0"/>
          </a:p>
        </p:txBody>
      </p:sp>
      <p:sp>
        <p:nvSpPr>
          <p:cNvPr id="3" name="Content Placeholder 2">
            <a:extLst>
              <a:ext uri="{FF2B5EF4-FFF2-40B4-BE49-F238E27FC236}">
                <a16:creationId xmlns="" xmlns:a16="http://schemas.microsoft.com/office/drawing/2014/main" id="{82C6D4A3-BB85-41BD-A6EF-665510D4742F}"/>
              </a:ext>
            </a:extLst>
          </p:cNvPr>
          <p:cNvSpPr>
            <a:spLocks noGrp="1"/>
          </p:cNvSpPr>
          <p:nvPr>
            <p:ph idx="1"/>
          </p:nvPr>
        </p:nvSpPr>
        <p:spPr/>
        <p:txBody>
          <a:bodyPr/>
          <a:lstStyle/>
          <a:p>
            <a:pPr marL="0" indent="0">
              <a:buNone/>
            </a:pPr>
            <a:r>
              <a:rPr lang="el-GR" dirty="0"/>
              <a:t>H σελήνη είναι ο πέμπτος μεγαλύτερος δορυφόρος στο ηλιακό σύστημα. Έχει διάμετρο 3476 km,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πρωτοϋπολογίστηκε από τον Αρίσταρχο με σφάλμα 32% και αργότερα από τον Πτολεμαίο με σφάλμα μόνο 5%.</a:t>
            </a:r>
          </a:p>
        </p:txBody>
      </p:sp>
      <p:sp>
        <p:nvSpPr>
          <p:cNvPr id="4" name="Θέση αριθμού διαφάνειας 3"/>
          <p:cNvSpPr>
            <a:spLocks noGrp="1"/>
          </p:cNvSpPr>
          <p:nvPr>
            <p:ph type="sldNum" sz="quarter" idx="12"/>
          </p:nvPr>
        </p:nvSpPr>
        <p:spPr/>
        <p:txBody>
          <a:bodyPr/>
          <a:lstStyle/>
          <a:p>
            <a:fld id="{6A796D8B-BD5B-4159-A96D-FA322E5355A7}" type="slidenum">
              <a:rPr lang="el-GR" smtClean="0"/>
              <a:t>5</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1313841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DFD0FE4-014E-4205-BEF3-AEA7B2192164}"/>
              </a:ext>
            </a:extLst>
          </p:cNvPr>
          <p:cNvSpPr>
            <a:spLocks noGrp="1"/>
          </p:cNvSpPr>
          <p:nvPr>
            <p:ph type="title"/>
          </p:nvPr>
        </p:nvSpPr>
        <p:spPr/>
        <p:txBody>
          <a:bodyPr/>
          <a:lstStyle/>
          <a:p>
            <a:r>
              <a:rPr lang="el-GR" dirty="0" smtClean="0">
                <a:solidFill>
                  <a:schemeClr val="bg1"/>
                </a:solidFill>
              </a:rPr>
              <a:t>Επίλογος</a:t>
            </a:r>
            <a:endParaRPr lang="el-GR" dirty="0">
              <a:solidFill>
                <a:schemeClr val="bg1"/>
              </a:solidFill>
            </a:endParaRPr>
          </a:p>
        </p:txBody>
      </p:sp>
      <p:sp>
        <p:nvSpPr>
          <p:cNvPr id="3" name="Content Placeholder 2">
            <a:extLst>
              <a:ext uri="{FF2B5EF4-FFF2-40B4-BE49-F238E27FC236}">
                <a16:creationId xmlns="" xmlns:a16="http://schemas.microsoft.com/office/drawing/2014/main" id="{58ADDEE7-D28F-45FC-AECA-6CB6CAB72E18}"/>
              </a:ext>
            </a:extLst>
          </p:cNvPr>
          <p:cNvSpPr>
            <a:spLocks noGrp="1"/>
          </p:cNvSpPr>
          <p:nvPr>
            <p:ph idx="1"/>
          </p:nvPr>
        </p:nvSpPr>
        <p:spPr/>
        <p:txBody>
          <a:bodyPr/>
          <a:lstStyle/>
          <a:p>
            <a:pPr marL="0" indent="0" algn="ctr">
              <a:buNone/>
            </a:pPr>
            <a:r>
              <a:rPr lang="el-GR" dirty="0"/>
              <a:t>Σας ευχαριστώ!!</a:t>
            </a:r>
          </a:p>
        </p:txBody>
      </p:sp>
      <p:pic>
        <p:nvPicPr>
          <p:cNvPr id="5" name="Picture 4">
            <a:extLst>
              <a:ext uri="{FF2B5EF4-FFF2-40B4-BE49-F238E27FC236}">
                <a16:creationId xmlns="" xmlns:a16="http://schemas.microsoft.com/office/drawing/2014/main" id="{242653C3-32AB-43AC-9E9E-83B92BA821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4416" y="2505074"/>
            <a:ext cx="6745358" cy="3445152"/>
          </a:xfrm>
          <a:prstGeom prst="rect">
            <a:avLst/>
          </a:prstGeom>
        </p:spPr>
      </p:pic>
      <p:sp>
        <p:nvSpPr>
          <p:cNvPr id="4" name="Θέση αριθμού διαφάνειας 3"/>
          <p:cNvSpPr>
            <a:spLocks noGrp="1"/>
          </p:cNvSpPr>
          <p:nvPr>
            <p:ph type="sldNum" sz="quarter" idx="12"/>
          </p:nvPr>
        </p:nvSpPr>
        <p:spPr/>
        <p:txBody>
          <a:bodyPr/>
          <a:lstStyle/>
          <a:p>
            <a:fld id="{6A796D8B-BD5B-4159-A96D-FA322E5355A7}" type="slidenum">
              <a:rPr lang="el-GR" smtClean="0"/>
              <a:t>6</a:t>
            </a:fld>
            <a:endParaRPr lang="el-GR"/>
          </a:p>
        </p:txBody>
      </p:sp>
      <p:sp>
        <p:nvSpPr>
          <p:cNvPr id="7" name="Θέση υποσέλιδου 6"/>
          <p:cNvSpPr>
            <a:spLocks noGrp="1"/>
          </p:cNvSpPr>
          <p:nvPr>
            <p:ph type="ftr" sz="quarter" idx="11"/>
          </p:nvPr>
        </p:nvSpPr>
        <p:spPr/>
        <p:txBody>
          <a:bodyPr/>
          <a:lstStyle/>
          <a:p>
            <a:r>
              <a:rPr lang="el-GR" smtClean="0"/>
              <a:t>Η Βαρύτητα</a:t>
            </a:r>
            <a:endParaRPr lang="el-GR"/>
          </a:p>
        </p:txBody>
      </p:sp>
    </p:spTree>
    <p:extLst>
      <p:ext uri="{BB962C8B-B14F-4D97-AF65-F5344CB8AC3E}">
        <p14:creationId xmlns:p14="http://schemas.microsoft.com/office/powerpoint/2010/main" val="1640086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361</TotalTime>
  <Words>351</Words>
  <Application>Microsoft Office PowerPoint</Application>
  <PresentationFormat>Προσαρμογή</PresentationFormat>
  <Paragraphs>32</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vt:lpstr>
      <vt:lpstr>Η Βαρύτητα</vt:lpstr>
      <vt:lpstr>Ποιος ανακάλυψε την Βαρύτητα;</vt:lpstr>
      <vt:lpstr>         Πως μας επηρεάζει η Βαρύτητα;</vt:lpstr>
      <vt:lpstr> 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User</dc:creator>
  <cp:lastModifiedBy>User</cp:lastModifiedBy>
  <cp:revision>16</cp:revision>
  <dcterms:created xsi:type="dcterms:W3CDTF">2018-04-19T17:37:28Z</dcterms:created>
  <dcterms:modified xsi:type="dcterms:W3CDTF">2018-04-23T13:56:53Z</dcterms:modified>
</cp:coreProperties>
</file>